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9" r:id="rId3"/>
    <p:sldId id="262" r:id="rId4"/>
    <p:sldId id="263" r:id="rId5"/>
    <p:sldId id="266" r:id="rId6"/>
    <p:sldId id="264" r:id="rId7"/>
    <p:sldId id="265" r:id="rId8"/>
    <p:sldId id="267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attila.fazekas@boxprint.h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5184576" cy="1440160"/>
          </a:xfrm>
        </p:spPr>
        <p:txBody>
          <a:bodyPr/>
          <a:lstStyle/>
          <a:p>
            <a:r>
              <a:rPr lang="hu-HU" dirty="0" smtClean="0"/>
              <a:t>EREDMÉNY </a:t>
            </a:r>
            <a:br>
              <a:rPr lang="hu-HU" dirty="0" smtClean="0"/>
            </a:br>
            <a:r>
              <a:rPr lang="hu-HU" dirty="0" smtClean="0"/>
              <a:t>KOMMUNIKÁCIÓ</a:t>
            </a:r>
            <a:endParaRPr lang="hu-HU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1BE075A9-07B0-4236-B503-390A2205FFBE}"/>
              </a:ext>
            </a:extLst>
          </p:cNvPr>
          <p:cNvSpPr/>
          <p:nvPr/>
        </p:nvSpPr>
        <p:spPr>
          <a:xfrm>
            <a:off x="1013942" y="3199631"/>
            <a:ext cx="7170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„GINOP-1.2.15-21 - Mikro-, kis- és középvállalkozások egészségipari termékek gyártására irányuló fejlesztéseinek támogatása”</a:t>
            </a:r>
            <a:endParaRPr lang="id-ID" sz="1400" spc="600" dirty="0">
              <a:solidFill>
                <a:schemeClr val="bg1"/>
              </a:solidFill>
              <a:cs typeface="Aleo Regular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1BE075A9-07B0-4236-B503-390A2205FFBE}"/>
              </a:ext>
            </a:extLst>
          </p:cNvPr>
          <p:cNvSpPr/>
          <p:nvPr/>
        </p:nvSpPr>
        <p:spPr>
          <a:xfrm>
            <a:off x="-1978768" y="5357877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spc="600" dirty="0">
                <a:solidFill>
                  <a:schemeClr val="bg1"/>
                </a:solidFill>
                <a:cs typeface="Aleo Regular"/>
              </a:rPr>
              <a:t>	</a:t>
            </a:r>
            <a:r>
              <a:rPr lang="hu-HU" sz="1400" dirty="0" smtClean="0">
                <a:solidFill>
                  <a:schemeClr val="bg1"/>
                </a:solidFill>
              </a:rPr>
              <a:t>Körösladány</a:t>
            </a:r>
            <a:r>
              <a:rPr lang="hu-HU" sz="1400" spc="600" dirty="0" smtClean="0">
                <a:solidFill>
                  <a:schemeClr val="bg1"/>
                </a:solidFill>
                <a:cs typeface="Aleo Regular"/>
              </a:rPr>
              <a:t>,</a:t>
            </a:r>
            <a:r>
              <a:rPr lang="hu-HU" sz="1400" dirty="0" smtClean="0">
                <a:solidFill>
                  <a:schemeClr val="bg1"/>
                </a:solidFill>
              </a:rPr>
              <a:t>2022.01.31</a:t>
            </a:r>
            <a:r>
              <a:rPr lang="hu-HU" sz="1400" dirty="0">
                <a:solidFill>
                  <a:schemeClr val="bg1"/>
                </a:solidFill>
              </a:rPr>
              <a:t>.</a:t>
            </a:r>
            <a:endParaRPr lang="id-ID" sz="14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ABEE08A7-6A16-4215-A549-69110C24C7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585" y="4400575"/>
            <a:ext cx="1512167" cy="27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VÍRUS </a:t>
            </a:r>
            <a:r>
              <a:rPr lang="hu-HU" b="1" dirty="0"/>
              <a:t>SEMLEGESÍTŐ FELÜLETKEZELÉS</a:t>
            </a:r>
            <a:endParaRPr lang="en-US" b="1" dirty="0"/>
          </a:p>
          <a:p>
            <a:pPr lvl="0"/>
            <a:endParaRPr lang="hu-HU" b="1" u="sng" dirty="0"/>
          </a:p>
          <a:p>
            <a:pPr lvl="0"/>
            <a:endParaRPr lang="hu-HU" b="1" dirty="0" smtClean="0"/>
          </a:p>
          <a:p>
            <a:pPr lvl="0"/>
            <a:endParaRPr lang="hu-HU" b="1" dirty="0" smtClean="0"/>
          </a:p>
          <a:p>
            <a:pPr lvl="0"/>
            <a:endParaRPr lang="hu-HU" b="1" dirty="0"/>
          </a:p>
          <a:p>
            <a:pPr lvl="0"/>
            <a:r>
              <a:rPr lang="hu-HU" b="1" dirty="0" smtClean="0"/>
              <a:t>Magyarországon </a:t>
            </a:r>
            <a:r>
              <a:rPr lang="hu-HU" b="1" dirty="0"/>
              <a:t>elsőként </a:t>
            </a:r>
            <a:r>
              <a:rPr lang="hu-HU" b="1" dirty="0" smtClean="0"/>
              <a:t>alkalmazzuk </a:t>
            </a:r>
            <a:r>
              <a:rPr lang="hu-HU" b="1" dirty="0"/>
              <a:t>a </a:t>
            </a:r>
            <a:r>
              <a:rPr lang="hu-HU" b="1" dirty="0" smtClean="0"/>
              <a:t>csomagolóanyag </a:t>
            </a:r>
            <a:r>
              <a:rPr lang="hu-HU" b="1" dirty="0"/>
              <a:t>gyártó </a:t>
            </a:r>
            <a:r>
              <a:rPr lang="hu-HU" b="1" dirty="0" smtClean="0"/>
              <a:t>nyomdák </a:t>
            </a:r>
            <a:r>
              <a:rPr lang="hu-HU" b="1" dirty="0"/>
              <a:t>közül a vírus-, és baktérium </a:t>
            </a:r>
            <a:r>
              <a:rPr lang="hu-HU" b="1" dirty="0" smtClean="0"/>
              <a:t>semlegesítő felületkezelést</a:t>
            </a:r>
            <a:r>
              <a:rPr lang="hu-HU" b="1" dirty="0"/>
              <a:t>, </a:t>
            </a:r>
            <a:r>
              <a:rPr lang="hu-HU" b="1" dirty="0" smtClean="0"/>
              <a:t>mely </a:t>
            </a:r>
            <a:r>
              <a:rPr lang="hu-HU" b="1" dirty="0"/>
              <a:t>a rá kerülő vírusok és </a:t>
            </a:r>
            <a:r>
              <a:rPr lang="hu-HU" b="1" dirty="0" smtClean="0"/>
              <a:t>baktériumok akár </a:t>
            </a:r>
            <a:r>
              <a:rPr lang="hu-HU" b="1" dirty="0"/>
              <a:t>99,99%-át </a:t>
            </a:r>
            <a:r>
              <a:rPr lang="hu-HU" b="1" dirty="0" smtClean="0"/>
              <a:t>elpusztítja</a:t>
            </a:r>
            <a:r>
              <a:rPr lang="hu-HU" b="1" dirty="0"/>
              <a:t>.</a:t>
            </a:r>
          </a:p>
          <a:p>
            <a:endParaRPr lang="hu-HU" b="1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LEGÚJABB INNOVÁCIÓNK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6325" y="2375694"/>
            <a:ext cx="50292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52330" y="1916832"/>
            <a:ext cx="7859216" cy="4691063"/>
          </a:xfrm>
        </p:spPr>
        <p:txBody>
          <a:bodyPr>
            <a:noAutofit/>
          </a:bodyPr>
          <a:lstStyle/>
          <a:p>
            <a:r>
              <a:rPr lang="hu-HU" sz="1400" dirty="0"/>
              <a:t>A vírus-és baktériummentes hatást </a:t>
            </a:r>
            <a:r>
              <a:rPr lang="hu-HU" sz="1400" dirty="0" err="1"/>
              <a:t>nano-ezüst</a:t>
            </a:r>
            <a:r>
              <a:rPr lang="hu-HU" sz="1400" dirty="0"/>
              <a:t> részecskékkel ellátott lakk-, vagy fóliabevonattal érjük el, amelyet speciális géppark segítségével viszünk fel a csomagolóanyagok felületére. Az így kezelt csomagolóanyagokra rákerülő vírusok és baktériumok száma jelentősen, akár 99,99%-al lecsökken, így ezek a felületek megszűnnek vírushordozóként funkcionálni. </a:t>
            </a:r>
          </a:p>
          <a:p>
            <a:pPr marL="0" indent="0">
              <a:buNone/>
            </a:pPr>
            <a:endParaRPr lang="hu-HU" sz="1400" dirty="0"/>
          </a:p>
          <a:p>
            <a:r>
              <a:rPr lang="hu-HU" sz="1400" dirty="0"/>
              <a:t>A fejlesztéssel elsősorban a hazai egészségipari, higiéniai és élelmiszeripari termékek csomagolását kívánjuk biztonságosabbá tenni a </a:t>
            </a:r>
            <a:r>
              <a:rPr lang="hu-HU" sz="1400" dirty="0" err="1"/>
              <a:t>Box</a:t>
            </a:r>
            <a:r>
              <a:rPr lang="hu-HU" sz="1400" dirty="0"/>
              <a:t> Print- FSD Packaging </a:t>
            </a:r>
            <a:r>
              <a:rPr lang="hu-HU" sz="1400" dirty="0" err="1"/>
              <a:t>Kft.-nél</a:t>
            </a:r>
            <a:r>
              <a:rPr lang="hu-HU" sz="1400" dirty="0"/>
              <a:t>.</a:t>
            </a:r>
          </a:p>
          <a:p>
            <a:pPr marL="0" indent="0">
              <a:buNone/>
            </a:pPr>
            <a:endParaRPr lang="hu-HU" sz="1400" dirty="0"/>
          </a:p>
          <a:p>
            <a:r>
              <a:rPr lang="hu-HU" sz="1400" dirty="0"/>
              <a:t>A működési mechanizmus lényege, hogy a vírus-és baktériummentes hatást biztosító </a:t>
            </a:r>
            <a:r>
              <a:rPr lang="hu-HU" sz="1400" dirty="0" err="1"/>
              <a:t>nano-ezüst</a:t>
            </a:r>
            <a:r>
              <a:rPr lang="hu-HU" sz="1400" dirty="0"/>
              <a:t> részecskék szilárdan rögzülnek a lakkfilmben, ahonnan minimális nedvesség hatására, - elég a levegő páratartalma, vagy az emberi bőr nedvessége - pozitív töltésű ezüstionokat szabadítanak fel, amelyek jelentősen csökkentik a vírusok és a baktériumok számát a lakkozott felületen. A lakkbevonat hatása folytonos és hosszantartóan aktív. A lakk funkcionalitását ISO szabványnak megfelelően baktériumfajokkal és a koronavírus- család törzsével szemben sikeresen tesztelték. </a:t>
            </a:r>
          </a:p>
          <a:p>
            <a:endParaRPr lang="hu-HU" sz="1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891480"/>
          </a:xfrm>
        </p:spPr>
        <p:txBody>
          <a:bodyPr>
            <a:noAutofit/>
          </a:bodyPr>
          <a:lstStyle/>
          <a:p>
            <a:r>
              <a:rPr lang="hu-HU" spc="600" dirty="0" smtClean="0"/>
              <a:t>TECHNOLÓGIA ÉS FUNKCIONALITÁS</a:t>
            </a:r>
            <a:r>
              <a:rPr lang="en-US" spc="600" dirty="0">
                <a:solidFill>
                  <a:srgbClr val="00B0F0"/>
                </a:solidFill>
                <a:latin typeface="Aleo Regular"/>
              </a:rPr>
              <a:t/>
            </a:r>
            <a:br>
              <a:rPr lang="en-US" spc="600" dirty="0">
                <a:solidFill>
                  <a:srgbClr val="00B0F0"/>
                </a:solidFill>
                <a:latin typeface="Aleo Regular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3687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b="1" dirty="0"/>
              <a:t>KOMORI GL 540 C </a:t>
            </a:r>
            <a:r>
              <a:rPr lang="hu-HU" b="1" dirty="0" smtClean="0"/>
              <a:t>ÍVES OFSZET NYOMDAGÉP BESZERZÉSE:</a:t>
            </a:r>
            <a:endParaRPr lang="hu-HU" dirty="0" smtClean="0"/>
          </a:p>
          <a:p>
            <a:endParaRPr lang="hu-HU" dirty="0"/>
          </a:p>
          <a:p>
            <a:r>
              <a:rPr lang="hu-HU" dirty="0"/>
              <a:t>A</a:t>
            </a:r>
            <a:r>
              <a:rPr lang="hu-HU" dirty="0" smtClean="0"/>
              <a:t>z </a:t>
            </a:r>
            <a:r>
              <a:rPr lang="hu-HU" dirty="0"/>
              <a:t>egészségipar számára gyártott termékekhez dedikált nyomdagép üzembe állítása volt kívánatos, az alacsony migrációjú </a:t>
            </a:r>
            <a:r>
              <a:rPr lang="hu-HU" dirty="0" smtClean="0"/>
              <a:t>és szagszegény </a:t>
            </a:r>
            <a:r>
              <a:rPr lang="hu-HU" dirty="0"/>
              <a:t>festékek, valamint az </a:t>
            </a:r>
            <a:r>
              <a:rPr lang="hu-HU" dirty="0" err="1" smtClean="0"/>
              <a:t>antimikrobiális</a:t>
            </a:r>
            <a:r>
              <a:rPr lang="hu-HU" dirty="0" smtClean="0"/>
              <a:t> </a:t>
            </a:r>
            <a:r>
              <a:rPr lang="hu-HU" dirty="0"/>
              <a:t>lakk folyamatos, gépmosás nélküli alkalmazásának biztosítása érdekében. A KOMORI GL 540 C íves ofszet nyomdagép öt nyomóművel, az </a:t>
            </a:r>
            <a:r>
              <a:rPr lang="hu-HU" dirty="0" err="1" smtClean="0"/>
              <a:t>antimikrobiális</a:t>
            </a:r>
            <a:r>
              <a:rPr lang="hu-HU" dirty="0" smtClean="0"/>
              <a:t> </a:t>
            </a:r>
            <a:r>
              <a:rPr lang="hu-HU" dirty="0"/>
              <a:t>lakk felvitelére alkalmas lakkozó művel rendelkezik, illetve 16500 ív/óra maximális nyomtatási sebessége garantálja a gyártáshoz szükséges kapacitást. 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891480"/>
          </a:xfrm>
        </p:spPr>
        <p:txBody>
          <a:bodyPr>
            <a:noAutofit/>
          </a:bodyPr>
          <a:lstStyle/>
          <a:p>
            <a:r>
              <a:rPr lang="hu-HU" spc="600" dirty="0" smtClean="0"/>
              <a:t>ANTIBAKTERIÁLIS </a:t>
            </a:r>
            <a:r>
              <a:rPr lang="hu-HU" spc="600" dirty="0"/>
              <a:t>ÉS </a:t>
            </a:r>
            <a:r>
              <a:rPr lang="hu-HU" spc="600" dirty="0" smtClean="0"/>
              <a:t>ANTIVÍRUS GYÁRTÓSOR </a:t>
            </a:r>
            <a:r>
              <a:rPr lang="hu-HU" spc="600" dirty="0"/>
              <a:t>TELEPÍTÉSE </a:t>
            </a:r>
            <a:r>
              <a:rPr lang="hu-HU" spc="600" dirty="0" smtClean="0"/>
              <a:t>ÉS BEÜZEMELÉSE</a:t>
            </a:r>
            <a:r>
              <a:rPr lang="en-US" spc="600" dirty="0">
                <a:solidFill>
                  <a:srgbClr val="00B0F0"/>
                </a:solidFill>
                <a:latin typeface="Aleo Regular"/>
              </a:rPr>
              <a:t/>
            </a:r>
            <a:br>
              <a:rPr lang="en-US" spc="600" dirty="0">
                <a:solidFill>
                  <a:srgbClr val="00B0F0"/>
                </a:solidFill>
                <a:latin typeface="Aleo Regular"/>
              </a:rPr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49" y="2904694"/>
            <a:ext cx="5521957" cy="18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38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b="1" dirty="0"/>
              <a:t>LK106MT </a:t>
            </a:r>
            <a:r>
              <a:rPr lang="hu-HU" b="1" dirty="0" smtClean="0"/>
              <a:t>AUTOMATA STANCOLÓ-PRÉGELŐ GÉP BESZERZÉSE: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Hologram </a:t>
            </a:r>
            <a:r>
              <a:rPr lang="hu-HU" dirty="0"/>
              <a:t>fólia alkalmazásával biztosítja a hamisítás elleni védelmet, ezzel növelve a biztonságot és segítve a védekezés következő szakaszát. 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891480"/>
          </a:xfrm>
        </p:spPr>
        <p:txBody>
          <a:bodyPr>
            <a:noAutofit/>
          </a:bodyPr>
          <a:lstStyle/>
          <a:p>
            <a:r>
              <a:rPr lang="hu-HU" spc="600" dirty="0" smtClean="0"/>
              <a:t>ANTIBAKTERIÁLIS </a:t>
            </a:r>
            <a:r>
              <a:rPr lang="hu-HU" spc="600" dirty="0"/>
              <a:t>ÉS </a:t>
            </a:r>
            <a:r>
              <a:rPr lang="hu-HU" spc="600" dirty="0" smtClean="0"/>
              <a:t>ANTIVÍRUS GYÁRTÓSOR </a:t>
            </a:r>
            <a:r>
              <a:rPr lang="hu-HU" spc="600" dirty="0"/>
              <a:t>TELEPÍTÉSE </a:t>
            </a:r>
            <a:r>
              <a:rPr lang="hu-HU" spc="600" dirty="0" smtClean="0"/>
              <a:t>ÉS BEÜZEMELÉSE</a:t>
            </a:r>
            <a:r>
              <a:rPr lang="en-US" spc="600" dirty="0">
                <a:solidFill>
                  <a:srgbClr val="00B0F0"/>
                </a:solidFill>
                <a:latin typeface="Aleo Regular"/>
              </a:rPr>
              <a:t/>
            </a:r>
            <a:br>
              <a:rPr lang="en-US" spc="600" dirty="0">
                <a:solidFill>
                  <a:srgbClr val="00B0F0"/>
                </a:solidFill>
                <a:latin typeface="Aleo Regular"/>
              </a:rPr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2386698"/>
            <a:ext cx="5111750" cy="278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2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b="1" dirty="0" smtClean="0"/>
              <a:t>GUANNING </a:t>
            </a:r>
            <a:r>
              <a:rPr lang="hu-HU" b="1" dirty="0"/>
              <a:t>SW-1050G </a:t>
            </a:r>
            <a:r>
              <a:rPr lang="hu-HU" b="1" dirty="0" smtClean="0"/>
              <a:t>TERMOFÓLIÁZÓ GÉP BESZERZÉSE: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A </a:t>
            </a:r>
            <a:r>
              <a:rPr lang="hu-HU" dirty="0"/>
              <a:t>gyártókapacitás növelésével az </a:t>
            </a:r>
            <a:r>
              <a:rPr lang="hu-HU" dirty="0" err="1"/>
              <a:t>anti</a:t>
            </a:r>
            <a:r>
              <a:rPr lang="hu-HU" dirty="0"/>
              <a:t> </a:t>
            </a:r>
            <a:r>
              <a:rPr lang="hu-HU" dirty="0" err="1"/>
              <a:t>mikrobiális</a:t>
            </a:r>
            <a:r>
              <a:rPr lang="hu-HU" dirty="0"/>
              <a:t> lakkozás mellett lehetőség nyílik a termo fóliázó berendezés üzembe helyezésével az </a:t>
            </a:r>
            <a:r>
              <a:rPr lang="hu-HU" dirty="0" err="1"/>
              <a:t>anti</a:t>
            </a:r>
            <a:r>
              <a:rPr lang="hu-HU" dirty="0"/>
              <a:t> </a:t>
            </a:r>
            <a:r>
              <a:rPr lang="hu-HU" dirty="0" err="1"/>
              <a:t>mikrobiális</a:t>
            </a:r>
            <a:r>
              <a:rPr lang="hu-HU" dirty="0"/>
              <a:t> fólia alkalmazására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891480"/>
          </a:xfrm>
        </p:spPr>
        <p:txBody>
          <a:bodyPr>
            <a:noAutofit/>
          </a:bodyPr>
          <a:lstStyle/>
          <a:p>
            <a:r>
              <a:rPr lang="hu-HU" spc="600" dirty="0" smtClean="0"/>
              <a:t>ANTIBAKTERIÁLIS </a:t>
            </a:r>
            <a:r>
              <a:rPr lang="hu-HU" spc="600" dirty="0"/>
              <a:t>ÉS </a:t>
            </a:r>
            <a:r>
              <a:rPr lang="hu-HU" spc="600" dirty="0" smtClean="0"/>
              <a:t>ANTIVÍRUS GYÁRTÓSOR </a:t>
            </a:r>
            <a:r>
              <a:rPr lang="hu-HU" spc="600" dirty="0"/>
              <a:t>TELEPÍTÉSE </a:t>
            </a:r>
            <a:r>
              <a:rPr lang="hu-HU" spc="600" dirty="0" smtClean="0"/>
              <a:t>ÉS BEÜZEMELÉSE</a:t>
            </a:r>
            <a:r>
              <a:rPr lang="en-US" spc="600" dirty="0">
                <a:solidFill>
                  <a:srgbClr val="00B0F0"/>
                </a:solidFill>
                <a:latin typeface="Aleo Regular"/>
              </a:rPr>
              <a:t/>
            </a:r>
            <a:br>
              <a:rPr lang="en-US" spc="600" dirty="0">
                <a:solidFill>
                  <a:srgbClr val="00B0F0"/>
                </a:solidFill>
                <a:latin typeface="Aleo Regular"/>
              </a:rPr>
            </a:b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2304554"/>
            <a:ext cx="5111750" cy="295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35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83568" y="1844824"/>
            <a:ext cx="7931224" cy="4691063"/>
          </a:xfrm>
        </p:spPr>
        <p:txBody>
          <a:bodyPr>
            <a:normAutofit/>
          </a:bodyPr>
          <a:lstStyle/>
          <a:p>
            <a:r>
              <a:rPr lang="hu-HU" sz="1400" dirty="0"/>
              <a:t>Terveink között szerepel a speciális csomagolóanyagok exportja, valamint az olyan hétköznapi kartontermékek vírus-és baktériummentesítő felülettel való ellátása is, amelyek akár a kórházakban, gyógyszertárakban vagy áruházláncok polcain, közvetlenül vagy közvetve hatást gyakorolnak a járvány érintéssel történő terjedésére.</a:t>
            </a:r>
          </a:p>
          <a:p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>Az egészségipari, higiéniai és élelmiszeripari termékek nagy volumenű gyártása várhatóan tavasszal indul, a termékek egy részére a próbagyártások már elkezdődtek. </a:t>
            </a:r>
          </a:p>
          <a:p>
            <a:endParaRPr lang="hu-HU" sz="1400" dirty="0"/>
          </a:p>
          <a:p>
            <a:r>
              <a:rPr lang="hu-HU" sz="1400" dirty="0"/>
              <a:t> A </a:t>
            </a:r>
            <a:r>
              <a:rPr lang="hu-HU" sz="1400" dirty="0" err="1"/>
              <a:t>Box</a:t>
            </a:r>
            <a:r>
              <a:rPr lang="hu-HU" sz="1400" dirty="0"/>
              <a:t> Print- FSD Packaging Kft. tisztán magyar tulajdonú vállalat, amely 24 éve végez nyomdai és csomagolóipari tevékenységet, összesen több mint 100 családnak megélhetést nyújtva. A cég tavalyi évben 155 millió terméket gyártott dunaharaszti és </a:t>
            </a:r>
            <a:r>
              <a:rPr lang="hu-HU" sz="1400" dirty="0" err="1"/>
              <a:t>körösladányi</a:t>
            </a:r>
            <a:r>
              <a:rPr lang="hu-HU" sz="1400" dirty="0"/>
              <a:t> üzemeiben, és meghaladta a 2,</a:t>
            </a:r>
            <a:r>
              <a:rPr lang="hu-HU" sz="1400" dirty="0" err="1"/>
              <a:t>2</a:t>
            </a:r>
            <a:r>
              <a:rPr lang="hu-HU" sz="1400" dirty="0"/>
              <a:t> milliárd forint árbevételt. </a:t>
            </a:r>
          </a:p>
          <a:p>
            <a:r>
              <a:rPr lang="hu-HU" sz="1400" dirty="0"/>
              <a:t/>
            </a:r>
            <a:br>
              <a:rPr lang="hu-HU" sz="1400" dirty="0"/>
            </a:br>
            <a:r>
              <a:rPr lang="hu-HU" sz="1400" dirty="0"/>
              <a:t>A vírus-és baktériummentes csomagolóanyagokat gyártó gépek beszerzése összesen  685 millió forintból valósult meg. Ebből 548 millió forintot az Európai Unió vissza nem térítendő támogatás formájában biztosított, a „GINOP-1.2.15-21 - Mikro-, kis- és középvállalkozások egészségipari termékek gyártására irányuló fejlesztéseinek támogatása” című konstrukció keretében.</a:t>
            </a:r>
          </a:p>
          <a:p>
            <a:pPr marL="0" indent="0">
              <a:buNone/>
            </a:pPr>
            <a:endParaRPr lang="hu-HU" sz="1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6" cy="891480"/>
          </a:xfrm>
        </p:spPr>
        <p:txBody>
          <a:bodyPr>
            <a:noAutofit/>
          </a:bodyPr>
          <a:lstStyle/>
          <a:p>
            <a:r>
              <a:rPr lang="hu-HU" spc="600" dirty="0" smtClean="0"/>
              <a:t>CÉLOK, IMPRESSZUM</a:t>
            </a:r>
            <a:r>
              <a:rPr lang="en-US" spc="600" dirty="0">
                <a:solidFill>
                  <a:srgbClr val="00B0F0"/>
                </a:solidFill>
                <a:latin typeface="Aleo Regular"/>
              </a:rPr>
              <a:t/>
            </a:r>
            <a:br>
              <a:rPr lang="en-US" spc="600" dirty="0">
                <a:solidFill>
                  <a:srgbClr val="00B0F0"/>
                </a:solidFill>
                <a:latin typeface="Aleo Regular"/>
              </a:rPr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712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55576" y="620688"/>
            <a:ext cx="8064896" cy="891480"/>
          </a:xfrm>
        </p:spPr>
        <p:txBody>
          <a:bodyPr>
            <a:noAutofit/>
          </a:bodyPr>
          <a:lstStyle/>
          <a:p>
            <a:r>
              <a:rPr lang="hu-HU" dirty="0">
                <a:latin typeface="Aleo Regular"/>
              </a:rPr>
              <a:t>További információk:</a:t>
            </a:r>
            <a:br>
              <a:rPr lang="hu-HU" dirty="0">
                <a:latin typeface="Aleo Regular"/>
              </a:rPr>
            </a:br>
            <a:r>
              <a:rPr lang="hu-HU" dirty="0">
                <a:latin typeface="Aleo Regular"/>
              </a:rPr>
              <a:t/>
            </a:r>
            <a:br>
              <a:rPr lang="hu-HU" dirty="0">
                <a:latin typeface="Aleo Regular"/>
              </a:rPr>
            </a:br>
            <a:r>
              <a:rPr lang="en-US" spc="600" dirty="0">
                <a:solidFill>
                  <a:srgbClr val="00B0F0"/>
                </a:solidFill>
                <a:latin typeface="Aleo Regular"/>
              </a:rPr>
              <a:t/>
            </a:r>
            <a:br>
              <a:rPr lang="en-US" spc="600" dirty="0">
                <a:solidFill>
                  <a:srgbClr val="00B0F0"/>
                </a:solidFill>
                <a:latin typeface="Aleo Regular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35896" y="2060848"/>
            <a:ext cx="5389438" cy="4691063"/>
          </a:xfrm>
        </p:spPr>
        <p:txBody>
          <a:bodyPr/>
          <a:lstStyle/>
          <a:p>
            <a:r>
              <a:rPr lang="hu-HU" sz="2400" dirty="0">
                <a:latin typeface="Aleo Regular"/>
              </a:rPr>
              <a:t>Fazekas Attila, </a:t>
            </a:r>
            <a:endParaRPr lang="hu-HU" sz="2400" dirty="0" smtClean="0">
              <a:latin typeface="Aleo Regular"/>
            </a:endParaRPr>
          </a:p>
          <a:p>
            <a:endParaRPr lang="hu-HU" sz="2400" dirty="0">
              <a:latin typeface="Aleo Regular"/>
            </a:endParaRPr>
          </a:p>
          <a:p>
            <a:r>
              <a:rPr lang="hu-HU" sz="2400" dirty="0" smtClean="0">
                <a:latin typeface="Aleo Regular"/>
              </a:rPr>
              <a:t>ügyvezető</a:t>
            </a:r>
            <a:endParaRPr lang="hu-HU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00 36 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30 919 2930</a:t>
            </a:r>
          </a:p>
          <a:p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attila.fazekas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@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boxprint.hu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hu-HU" dirty="0"/>
          </a:p>
        </p:txBody>
      </p:sp>
      <p:pic>
        <p:nvPicPr>
          <p:cNvPr id="5" name="Kép helye 16">
            <a:extLst>
              <a:ext uri="{FF2B5EF4-FFF2-40B4-BE49-F238E27FC236}">
                <a16:creationId xmlns:a16="http://schemas.microsoft.com/office/drawing/2014/main" xmlns="" id="{997A0B4E-134F-42C0-9AB3-F201B0280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755576" y="2420888"/>
            <a:ext cx="2288859" cy="2288858"/>
          </a:xfrm>
          <a:prstGeom prst="rect">
            <a:avLst/>
          </a:prstGeom>
          <a:ln>
            <a:solidFill>
              <a:srgbClr val="2E3192"/>
            </a:solidFill>
          </a:ln>
        </p:spPr>
      </p:pic>
    </p:spTree>
    <p:extLst>
      <p:ext uri="{BB962C8B-B14F-4D97-AF65-F5344CB8AC3E}">
        <p14:creationId xmlns:p14="http://schemas.microsoft.com/office/powerpoint/2010/main" val="3736176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410</Words>
  <Application>Microsoft Office PowerPoint</Application>
  <PresentationFormat>Diavetítés a képernyőre (4:3 oldalarány)</PresentationFormat>
  <Paragraphs>50</Paragraphs>
  <Slides>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3" baseType="lpstr">
      <vt:lpstr>Aleo Regular</vt:lpstr>
      <vt:lpstr>Arial</vt:lpstr>
      <vt:lpstr>Calibri</vt:lpstr>
      <vt:lpstr>Office-téma</vt:lpstr>
      <vt:lpstr>EREDMÉNY  KOMMUNIKÁCIÓ</vt:lpstr>
      <vt:lpstr>LEGÚJABB INNOVÁCIÓNK</vt:lpstr>
      <vt:lpstr>TECHNOLÓGIA ÉS FUNKCIONALITÁS </vt:lpstr>
      <vt:lpstr>ANTIBAKTERIÁLIS ÉS ANTIVÍRUS GYÁRTÓSOR TELEPÍTÉSE ÉS BEÜZEMELÉSE </vt:lpstr>
      <vt:lpstr>ANTIBAKTERIÁLIS ÉS ANTIVÍRUS GYÁRTÓSOR TELEPÍTÉSE ÉS BEÜZEMELÉSE </vt:lpstr>
      <vt:lpstr>ANTIBAKTERIÁLIS ÉS ANTIVÍRUS GYÁRTÓSOR TELEPÍTÉSE ÉS BEÜZEMELÉSE </vt:lpstr>
      <vt:lpstr>CÉLOK, IMPRESSZUM </vt:lpstr>
      <vt:lpstr>További információk:   </vt:lpstr>
      <vt:lpstr>KÖSZÖNÖM  A FIGYELMET!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Attila Fazekas</cp:lastModifiedBy>
  <cp:revision>49</cp:revision>
  <dcterms:created xsi:type="dcterms:W3CDTF">2014-03-03T11:13:53Z</dcterms:created>
  <dcterms:modified xsi:type="dcterms:W3CDTF">2022-02-01T17:54:52Z</dcterms:modified>
</cp:coreProperties>
</file>